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845c35927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845c3592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845c35927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845c359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cfd90776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cfd90776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cfd90776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cfd90776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cfd90776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cfd90776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cfd90776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cfd90776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cfd90776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cfd90776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cfd90776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cfd90776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cfd90776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cfd90776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cfd90776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cfd90776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cfd90776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cfd90776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cfd90776e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cfd90776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cfd90776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cfd90776e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cfd90776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cfd90776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845c35927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845c3592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845c35927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845c3592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845c35927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845c3592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845c35927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845c3592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845c35927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845c3592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475875" y="2136000"/>
            <a:ext cx="5465100" cy="477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lang="en" sz="1800"/>
              <a:t>- </a:t>
            </a:r>
            <a:r>
              <a:rPr lang="en" sz="1900"/>
              <a:t>Ecommerce Website</a:t>
            </a:r>
            <a:endParaRPr sz="1900"/>
          </a:p>
        </p:txBody>
      </p:sp>
      <p:pic>
        <p:nvPicPr>
          <p:cNvPr id="135" name="Google Shape;135;p13"/>
          <p:cNvPicPr preferRelativeResize="0"/>
          <p:nvPr/>
        </p:nvPicPr>
        <p:blipFill>
          <a:blip r:embed="rId3">
            <a:alphaModFix/>
          </a:blip>
          <a:stretch>
            <a:fillRect/>
          </a:stretch>
        </p:blipFill>
        <p:spPr>
          <a:xfrm>
            <a:off x="3475875" y="1583550"/>
            <a:ext cx="3695700" cy="552450"/>
          </a:xfrm>
          <a:prstGeom prst="rect">
            <a:avLst/>
          </a:prstGeom>
          <a:noFill/>
          <a:ln>
            <a:noFill/>
          </a:ln>
        </p:spPr>
      </p:pic>
      <p:sp>
        <p:nvSpPr>
          <p:cNvPr id="136" name="Google Shape;136;p13"/>
          <p:cNvSpPr txBox="1"/>
          <p:nvPr/>
        </p:nvSpPr>
        <p:spPr>
          <a:xfrm>
            <a:off x="5404675" y="3157300"/>
            <a:ext cx="28632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FFFFF"/>
                </a:solidFill>
                <a:latin typeface="Lato"/>
                <a:ea typeface="Lato"/>
                <a:cs typeface="Lato"/>
                <a:sym typeface="Lato"/>
              </a:rPr>
              <a:t>By </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a:solidFill>
                  <a:srgbClr val="FFFFFF"/>
                </a:solidFill>
                <a:latin typeface="Lato"/>
                <a:ea typeface="Lato"/>
                <a:cs typeface="Lato"/>
                <a:sym typeface="Lato"/>
              </a:rPr>
              <a:t>Ankit Jaiswal (191070081)</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a:solidFill>
                  <a:srgbClr val="FFFFFF"/>
                </a:solidFill>
                <a:latin typeface="Lato"/>
                <a:ea typeface="Lato"/>
                <a:cs typeface="Lato"/>
                <a:sym typeface="Lato"/>
              </a:rPr>
              <a:t>Tanish Sawant (191070064)</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a:solidFill>
                  <a:srgbClr val="FFFFFF"/>
                </a:solidFill>
                <a:latin typeface="Lato"/>
                <a:ea typeface="Lato"/>
                <a:cs typeface="Lato"/>
                <a:sym typeface="Lato"/>
              </a:rPr>
              <a:t>Reshmika Nambiar (191071060)</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a:solidFill>
                  <a:srgbClr val="FFFFFF"/>
                </a:solidFill>
                <a:latin typeface="Lato"/>
                <a:ea typeface="Lato"/>
                <a:cs typeface="Lato"/>
                <a:sym typeface="Lato"/>
              </a:rPr>
              <a:t>Prerna Jagesia (191071028)</a:t>
            </a:r>
            <a:endParaRPr>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MERN?</a:t>
            </a:r>
            <a:endParaRPr/>
          </a:p>
        </p:txBody>
      </p:sp>
      <p:sp>
        <p:nvSpPr>
          <p:cNvPr id="190" name="Google Shape;190;p22"/>
          <p:cNvSpPr txBox="1"/>
          <p:nvPr>
            <p:ph idx="1" type="body"/>
          </p:nvPr>
        </p:nvSpPr>
        <p:spPr>
          <a:xfrm>
            <a:off x="292500" y="1307850"/>
            <a:ext cx="8559000" cy="3556200"/>
          </a:xfrm>
          <a:prstGeom prst="rect">
            <a:avLst/>
          </a:prstGeom>
        </p:spPr>
        <p:txBody>
          <a:bodyPr anchorCtr="0" anchor="t" bIns="91425" lIns="91425" spcFirstLastPara="1" rIns="91425" wrap="square" tIns="91425">
            <a:normAutofit fontScale="85000" lnSpcReduction="10000"/>
          </a:bodyPr>
          <a:lstStyle/>
          <a:p>
            <a:pPr indent="-314960" lvl="0" marL="457200" rtl="0" algn="l">
              <a:spcBef>
                <a:spcPts val="0"/>
              </a:spcBef>
              <a:spcAft>
                <a:spcPts val="0"/>
              </a:spcAft>
              <a:buSzPct val="100000"/>
              <a:buAutoNum type="arabicPeriod"/>
            </a:pPr>
            <a:r>
              <a:rPr lang="en" sz="1600"/>
              <a:t>MongoDB was designed to store JSON data natively, and everything from its command line interface to its query language (MQL, or MongoDB Query Language) is built on JSON and JavaScript.</a:t>
            </a:r>
            <a:endParaRPr sz="1600"/>
          </a:p>
          <a:p>
            <a:pPr indent="-314960" lvl="0" marL="457200" rtl="0" algn="l">
              <a:spcBef>
                <a:spcPts val="0"/>
              </a:spcBef>
              <a:spcAft>
                <a:spcPts val="0"/>
              </a:spcAft>
              <a:buSzPct val="100000"/>
              <a:buAutoNum type="arabicPeriod"/>
            </a:pPr>
            <a:r>
              <a:rPr lang="en" sz="1600"/>
              <a:t>MongoDB works extremely well with Node.js, and makes storing, manipulating, and representing JSON data at every tier of your application incredibly easy. For cloud-native applications, MongoDB Atlas makes it even easier, by giving you an auto-scaling MongoDB cluster on the cloud provider of your choice, as easy as a few button clicks.</a:t>
            </a:r>
            <a:endParaRPr sz="1600"/>
          </a:p>
          <a:p>
            <a:pPr indent="-314960" lvl="0" marL="457200" rtl="0" algn="l">
              <a:spcBef>
                <a:spcPts val="0"/>
              </a:spcBef>
              <a:spcAft>
                <a:spcPts val="0"/>
              </a:spcAft>
              <a:buSzPct val="100000"/>
              <a:buAutoNum type="arabicPeriod"/>
            </a:pPr>
            <a:r>
              <a:rPr lang="en" sz="1600"/>
              <a:t>Express.js (running on Node.js) and React.js make the JavaScript/JSON application MERN full stack, well, full. Express.js is a server-side application framework that wraps HTTP requests and responses, and makes it easy to map URLs to server-side functions. React.js is a frontend JavaScript framework for building interactive user interfaces in HTML, and communicating with a remote server.</a:t>
            </a:r>
            <a:endParaRPr sz="1600"/>
          </a:p>
          <a:p>
            <a:pPr indent="-314960" lvl="0" marL="457200" rtl="0" algn="l">
              <a:spcBef>
                <a:spcPts val="0"/>
              </a:spcBef>
              <a:spcAft>
                <a:spcPts val="0"/>
              </a:spcAft>
              <a:buSzPct val="100000"/>
              <a:buAutoNum type="arabicPeriod"/>
            </a:pPr>
            <a:r>
              <a:rPr lang="en" sz="1600"/>
              <a:t>The combination means that JSON data flows naturally from front to back, making it fast to build on and reasonably simple to debug. Plus, you only have to know one programming language, and the JSON document structure, to understand the whole system!</a:t>
            </a:r>
            <a:endParaRPr sz="1600"/>
          </a:p>
          <a:p>
            <a:pPr indent="-314960" lvl="0" marL="457200" rtl="0" algn="l">
              <a:spcBef>
                <a:spcPts val="0"/>
              </a:spcBef>
              <a:spcAft>
                <a:spcPts val="0"/>
              </a:spcAft>
              <a:buSzPct val="100000"/>
              <a:buAutoNum type="arabicPeriod"/>
            </a:pPr>
            <a:r>
              <a:rPr lang="en" sz="1600"/>
              <a:t>MERN is the stack of choice for today’s web developers looking to move quickly, particularly for those with React.js experience.</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Register</a:t>
            </a:r>
            <a:endParaRPr/>
          </a:p>
        </p:txBody>
      </p:sp>
      <p:pic>
        <p:nvPicPr>
          <p:cNvPr id="196" name="Google Shape;196;p23"/>
          <p:cNvPicPr preferRelativeResize="0"/>
          <p:nvPr/>
        </p:nvPicPr>
        <p:blipFill>
          <a:blip r:embed="rId3">
            <a:alphaModFix/>
          </a:blip>
          <a:stretch>
            <a:fillRect/>
          </a:stretch>
        </p:blipFill>
        <p:spPr>
          <a:xfrm>
            <a:off x="1178325" y="1156175"/>
            <a:ext cx="6527573" cy="3352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52400" y="778975"/>
            <a:ext cx="8839200" cy="4318318"/>
          </a:xfrm>
          <a:prstGeom prst="rect">
            <a:avLst/>
          </a:prstGeom>
          <a:noFill/>
          <a:ln>
            <a:noFill/>
          </a:ln>
        </p:spPr>
      </p:pic>
      <p:sp>
        <p:nvSpPr>
          <p:cNvPr id="202" name="Google Shape;202;p24"/>
          <p:cNvSpPr txBox="1"/>
          <p:nvPr/>
        </p:nvSpPr>
        <p:spPr>
          <a:xfrm>
            <a:off x="2571750" y="205750"/>
            <a:ext cx="41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Error message being displayed</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5"/>
          <p:cNvPicPr preferRelativeResize="0"/>
          <p:nvPr/>
        </p:nvPicPr>
        <p:blipFill>
          <a:blip r:embed="rId3">
            <a:alphaModFix/>
          </a:blip>
          <a:stretch>
            <a:fillRect/>
          </a:stretch>
        </p:blipFill>
        <p:spPr>
          <a:xfrm>
            <a:off x="1064850" y="779851"/>
            <a:ext cx="7715774" cy="3757426"/>
          </a:xfrm>
          <a:prstGeom prst="rect">
            <a:avLst/>
          </a:prstGeom>
          <a:noFill/>
          <a:ln>
            <a:noFill/>
          </a:ln>
        </p:spPr>
      </p:pic>
      <p:sp>
        <p:nvSpPr>
          <p:cNvPr id="208" name="Google Shape;208;p25"/>
          <p:cNvSpPr txBox="1"/>
          <p:nvPr/>
        </p:nvSpPr>
        <p:spPr>
          <a:xfrm>
            <a:off x="4021275" y="112225"/>
            <a:ext cx="39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Login Screen</a:t>
            </a:r>
            <a:endParaRPr>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6"/>
          <p:cNvPicPr preferRelativeResize="0"/>
          <p:nvPr/>
        </p:nvPicPr>
        <p:blipFill>
          <a:blip r:embed="rId3">
            <a:alphaModFix/>
          </a:blip>
          <a:stretch>
            <a:fillRect/>
          </a:stretch>
        </p:blipFill>
        <p:spPr>
          <a:xfrm>
            <a:off x="152400" y="704175"/>
            <a:ext cx="8839200" cy="4299903"/>
          </a:xfrm>
          <a:prstGeom prst="rect">
            <a:avLst/>
          </a:prstGeom>
          <a:noFill/>
          <a:ln>
            <a:noFill/>
          </a:ln>
        </p:spPr>
      </p:pic>
      <p:sp>
        <p:nvSpPr>
          <p:cNvPr id="214" name="Google Shape;214;p26"/>
          <p:cNvSpPr txBox="1"/>
          <p:nvPr/>
        </p:nvSpPr>
        <p:spPr>
          <a:xfrm>
            <a:off x="4240050" y="140275"/>
            <a:ext cx="6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Cart</a:t>
            </a:r>
            <a:endParaRPr>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7"/>
          <p:cNvPicPr preferRelativeResize="0"/>
          <p:nvPr/>
        </p:nvPicPr>
        <p:blipFill>
          <a:blip r:embed="rId3">
            <a:alphaModFix/>
          </a:blip>
          <a:stretch>
            <a:fillRect/>
          </a:stretch>
        </p:blipFill>
        <p:spPr>
          <a:xfrm>
            <a:off x="152400" y="638675"/>
            <a:ext cx="8839200" cy="4295299"/>
          </a:xfrm>
          <a:prstGeom prst="rect">
            <a:avLst/>
          </a:prstGeom>
          <a:noFill/>
          <a:ln>
            <a:noFill/>
          </a:ln>
        </p:spPr>
      </p:pic>
      <p:sp>
        <p:nvSpPr>
          <p:cNvPr id="220" name="Google Shape;220;p27"/>
          <p:cNvSpPr txBox="1"/>
          <p:nvPr/>
        </p:nvSpPr>
        <p:spPr>
          <a:xfrm>
            <a:off x="3936600" y="93525"/>
            <a:ext cx="12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Empty Cart</a:t>
            </a:r>
            <a:endParaRPr>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8"/>
          <p:cNvPicPr preferRelativeResize="0"/>
          <p:nvPr/>
        </p:nvPicPr>
        <p:blipFill>
          <a:blip r:embed="rId3">
            <a:alphaModFix/>
          </a:blip>
          <a:stretch>
            <a:fillRect/>
          </a:stretch>
        </p:blipFill>
        <p:spPr>
          <a:xfrm>
            <a:off x="68225" y="685450"/>
            <a:ext cx="8839200" cy="4332129"/>
          </a:xfrm>
          <a:prstGeom prst="rect">
            <a:avLst/>
          </a:prstGeom>
          <a:noFill/>
          <a:ln>
            <a:noFill/>
          </a:ln>
        </p:spPr>
      </p:pic>
      <p:sp>
        <p:nvSpPr>
          <p:cNvPr id="226" name="Google Shape;226;p28"/>
          <p:cNvSpPr txBox="1"/>
          <p:nvPr/>
        </p:nvSpPr>
        <p:spPr>
          <a:xfrm>
            <a:off x="2309900" y="93525"/>
            <a:ext cx="431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Home Page (Products)</a:t>
            </a:r>
            <a:endParaRPr>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9"/>
          <p:cNvPicPr preferRelativeResize="0"/>
          <p:nvPr/>
        </p:nvPicPr>
        <p:blipFill>
          <a:blip r:embed="rId3">
            <a:alphaModFix/>
          </a:blip>
          <a:stretch>
            <a:fillRect/>
          </a:stretch>
        </p:blipFill>
        <p:spPr>
          <a:xfrm>
            <a:off x="152400" y="666750"/>
            <a:ext cx="8839200" cy="4286091"/>
          </a:xfrm>
          <a:prstGeom prst="rect">
            <a:avLst/>
          </a:prstGeom>
          <a:noFill/>
          <a:ln>
            <a:noFill/>
          </a:ln>
        </p:spPr>
      </p:pic>
      <p:sp>
        <p:nvSpPr>
          <p:cNvPr id="232" name="Google Shape;232;p29"/>
          <p:cNvSpPr txBox="1"/>
          <p:nvPr/>
        </p:nvSpPr>
        <p:spPr>
          <a:xfrm>
            <a:off x="2412775" y="74825"/>
            <a:ext cx="414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Search and Price filter</a:t>
            </a:r>
            <a:endParaRPr>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0"/>
          <p:cNvPicPr preferRelativeResize="0"/>
          <p:nvPr/>
        </p:nvPicPr>
        <p:blipFill>
          <a:blip r:embed="rId3">
            <a:alphaModFix/>
          </a:blip>
          <a:stretch>
            <a:fillRect/>
          </a:stretch>
        </p:blipFill>
        <p:spPr>
          <a:xfrm>
            <a:off x="152400" y="722850"/>
            <a:ext cx="8839200" cy="4322921"/>
          </a:xfrm>
          <a:prstGeom prst="rect">
            <a:avLst/>
          </a:prstGeom>
          <a:noFill/>
          <a:ln>
            <a:noFill/>
          </a:ln>
        </p:spPr>
      </p:pic>
      <p:sp>
        <p:nvSpPr>
          <p:cNvPr id="238" name="Google Shape;238;p30"/>
          <p:cNvSpPr txBox="1"/>
          <p:nvPr/>
        </p:nvSpPr>
        <p:spPr>
          <a:xfrm>
            <a:off x="2506275" y="130925"/>
            <a:ext cx="447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Change profile details</a:t>
            </a:r>
            <a:endParaRPr>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1"/>
          <p:cNvPicPr preferRelativeResize="0"/>
          <p:nvPr/>
        </p:nvPicPr>
        <p:blipFill>
          <a:blip r:embed="rId3">
            <a:alphaModFix/>
          </a:blip>
          <a:stretch>
            <a:fillRect/>
          </a:stretch>
        </p:blipFill>
        <p:spPr>
          <a:xfrm>
            <a:off x="152400" y="694800"/>
            <a:ext cx="8839200" cy="4313714"/>
          </a:xfrm>
          <a:prstGeom prst="rect">
            <a:avLst/>
          </a:prstGeom>
          <a:noFill/>
          <a:ln>
            <a:noFill/>
          </a:ln>
        </p:spPr>
      </p:pic>
      <p:sp>
        <p:nvSpPr>
          <p:cNvPr id="244" name="Google Shape;244;p31"/>
          <p:cNvSpPr txBox="1"/>
          <p:nvPr/>
        </p:nvSpPr>
        <p:spPr>
          <a:xfrm>
            <a:off x="3086100" y="84175"/>
            <a:ext cx="293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Checkout (Payment)</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Aim and Inspiration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2"/>
          <p:cNvPicPr preferRelativeResize="0"/>
          <p:nvPr/>
        </p:nvPicPr>
        <p:blipFill>
          <a:blip r:embed="rId3">
            <a:alphaModFix/>
          </a:blip>
          <a:stretch>
            <a:fillRect/>
          </a:stretch>
        </p:blipFill>
        <p:spPr>
          <a:xfrm>
            <a:off x="114975" y="788325"/>
            <a:ext cx="8839200" cy="4304506"/>
          </a:xfrm>
          <a:prstGeom prst="rect">
            <a:avLst/>
          </a:prstGeom>
          <a:noFill/>
          <a:ln>
            <a:noFill/>
          </a:ln>
        </p:spPr>
      </p:pic>
      <p:sp>
        <p:nvSpPr>
          <p:cNvPr id="250" name="Google Shape;250;p32"/>
          <p:cNvSpPr txBox="1"/>
          <p:nvPr/>
        </p:nvSpPr>
        <p:spPr>
          <a:xfrm>
            <a:off x="2730725" y="46750"/>
            <a:ext cx="382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Payment done</a:t>
            </a:r>
            <a:endParaRPr>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3"/>
          <p:cNvPicPr preferRelativeResize="0"/>
          <p:nvPr/>
        </p:nvPicPr>
        <p:blipFill>
          <a:blip r:embed="rId3">
            <a:alphaModFix/>
          </a:blip>
          <a:stretch>
            <a:fillRect/>
          </a:stretch>
        </p:blipFill>
        <p:spPr>
          <a:xfrm>
            <a:off x="152400" y="554525"/>
            <a:ext cx="8839200" cy="4322921"/>
          </a:xfrm>
          <a:prstGeom prst="rect">
            <a:avLst/>
          </a:prstGeom>
          <a:noFill/>
          <a:ln>
            <a:noFill/>
          </a:ln>
        </p:spPr>
      </p:pic>
      <p:sp>
        <p:nvSpPr>
          <p:cNvPr id="256" name="Google Shape;256;p33"/>
          <p:cNvSpPr txBox="1"/>
          <p:nvPr/>
        </p:nvSpPr>
        <p:spPr>
          <a:xfrm>
            <a:off x="2908425" y="84175"/>
            <a:ext cx="341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Transaction Successful</a:t>
            </a:r>
            <a:endParaRPr>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4"/>
          <p:cNvPicPr preferRelativeResize="0"/>
          <p:nvPr/>
        </p:nvPicPr>
        <p:blipFill>
          <a:blip r:embed="rId3">
            <a:alphaModFix/>
          </a:blip>
          <a:stretch>
            <a:fillRect/>
          </a:stretch>
        </p:blipFill>
        <p:spPr>
          <a:xfrm>
            <a:off x="152400" y="619975"/>
            <a:ext cx="8839200" cy="4304506"/>
          </a:xfrm>
          <a:prstGeom prst="rect">
            <a:avLst/>
          </a:prstGeom>
          <a:noFill/>
          <a:ln>
            <a:noFill/>
          </a:ln>
        </p:spPr>
      </p:pic>
      <p:sp>
        <p:nvSpPr>
          <p:cNvPr id="262" name="Google Shape;262;p34"/>
          <p:cNvSpPr txBox="1"/>
          <p:nvPr/>
        </p:nvSpPr>
        <p:spPr>
          <a:xfrm>
            <a:off x="2880350" y="121575"/>
            <a:ext cx="37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My Orders</a:t>
            </a:r>
            <a:endParaRPr>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Scope</a:t>
            </a:r>
            <a:endParaRPr/>
          </a:p>
        </p:txBody>
      </p:sp>
      <p:sp>
        <p:nvSpPr>
          <p:cNvPr id="268" name="Google Shape;268;p35"/>
          <p:cNvSpPr txBox="1"/>
          <p:nvPr>
            <p:ph idx="1" type="body"/>
          </p:nvPr>
        </p:nvSpPr>
        <p:spPr>
          <a:xfrm>
            <a:off x="1381675" y="1576900"/>
            <a:ext cx="5005500" cy="1584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Adding User roles (Normal user, Prime user, admin)</a:t>
            </a:r>
            <a:endParaRPr/>
          </a:p>
          <a:p>
            <a:pPr indent="-311150" lvl="0" marL="457200" rtl="0" algn="l">
              <a:spcBef>
                <a:spcPts val="0"/>
              </a:spcBef>
              <a:spcAft>
                <a:spcPts val="0"/>
              </a:spcAft>
              <a:buSzPts val="1300"/>
              <a:buChar char="●"/>
            </a:pPr>
            <a:r>
              <a:rPr lang="en"/>
              <a:t>Rating System</a:t>
            </a:r>
            <a:endParaRPr/>
          </a:p>
          <a:p>
            <a:pPr indent="-311150" lvl="0" marL="457200" rtl="0" algn="l">
              <a:spcBef>
                <a:spcPts val="0"/>
              </a:spcBef>
              <a:spcAft>
                <a:spcPts val="0"/>
              </a:spcAft>
              <a:buSzPts val="1300"/>
              <a:buChar char="●"/>
            </a:pPr>
            <a:r>
              <a:rPr lang="en"/>
              <a:t>Customer Feedback and comments</a:t>
            </a:r>
            <a:endParaRPr/>
          </a:p>
          <a:p>
            <a:pPr indent="-311150" lvl="0" marL="457200" rtl="0" algn="l">
              <a:spcBef>
                <a:spcPts val="0"/>
              </a:spcBef>
              <a:spcAft>
                <a:spcPts val="0"/>
              </a:spcAft>
              <a:buSzPts val="1300"/>
              <a:buChar char="●"/>
            </a:pPr>
            <a:r>
              <a:rPr lang="en"/>
              <a:t>Recommendation system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74" name="Google Shape;274;p3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have implemented the ECommerce website themed to be used for the trade of homemade products, using MERN stack.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Objective</a:t>
            </a:r>
            <a:endParaRPr/>
          </a:p>
        </p:txBody>
      </p:sp>
      <p:sp>
        <p:nvSpPr>
          <p:cNvPr id="147" name="Google Shape;147;p15"/>
          <p:cNvSpPr txBox="1"/>
          <p:nvPr>
            <p:ph idx="1" type="body"/>
          </p:nvPr>
        </p:nvSpPr>
        <p:spPr>
          <a:xfrm>
            <a:off x="1297500" y="1125150"/>
            <a:ext cx="7341900" cy="335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The internet is nowadays oversaturated with e-commerce websites full of products made by huge corporations. In such a market, locals making handmade products are overshadowed. Our aim is to bring such products to the attention of potential shoppers via a website.</a:t>
            </a:r>
            <a:endParaRPr sz="1600"/>
          </a:p>
          <a:p>
            <a:pPr indent="0" lvl="0" marL="0" rtl="0" algn="l">
              <a:spcBef>
                <a:spcPts val="1200"/>
              </a:spcBef>
              <a:spcAft>
                <a:spcPts val="1200"/>
              </a:spcAft>
              <a:buNone/>
            </a:pPr>
            <a:r>
              <a:rPr i="1" lang="en" sz="1600"/>
              <a:t>Bharat ka Sparsh</a:t>
            </a:r>
            <a:r>
              <a:rPr lang="en" sz="1600"/>
              <a:t> is a website where Indian handcrafted items, traditionally-made clothes, niche local toys, and delicious homemade sweets can be easily sold to shoppers from all over the world.</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Bharat ka Sparsh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653725"/>
            <a:ext cx="3036300" cy="17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 Stack</a:t>
            </a:r>
            <a:endParaRPr/>
          </a:p>
        </p:txBody>
      </p:sp>
      <p:sp>
        <p:nvSpPr>
          <p:cNvPr id="158" name="Google Shape;158;p17"/>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All are open source!</a:t>
            </a:r>
            <a:endParaRPr/>
          </a:p>
        </p:txBody>
      </p:sp>
      <p:sp>
        <p:nvSpPr>
          <p:cNvPr id="159" name="Google Shape;159;p17"/>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MERN</a:t>
            </a:r>
            <a:endParaRPr/>
          </a:p>
          <a:p>
            <a:pPr indent="-311150" lvl="0" marL="457200" rtl="0" algn="l">
              <a:spcBef>
                <a:spcPts val="1200"/>
              </a:spcBef>
              <a:spcAft>
                <a:spcPts val="0"/>
              </a:spcAft>
              <a:buSzPts val="1300"/>
              <a:buChar char="●"/>
            </a:pPr>
            <a:r>
              <a:rPr lang="en"/>
              <a:t>MongoDB</a:t>
            </a:r>
            <a:endParaRPr/>
          </a:p>
          <a:p>
            <a:pPr indent="-311150" lvl="0" marL="457200" rtl="0" algn="l">
              <a:spcBef>
                <a:spcPts val="0"/>
              </a:spcBef>
              <a:spcAft>
                <a:spcPts val="0"/>
              </a:spcAft>
              <a:buSzPts val="1300"/>
              <a:buChar char="●"/>
            </a:pPr>
            <a:r>
              <a:rPr lang="en"/>
              <a:t>ExpressJS</a:t>
            </a:r>
            <a:endParaRPr/>
          </a:p>
          <a:p>
            <a:pPr indent="-311150" lvl="0" marL="457200" rtl="0" algn="l">
              <a:spcBef>
                <a:spcPts val="0"/>
              </a:spcBef>
              <a:spcAft>
                <a:spcPts val="0"/>
              </a:spcAft>
              <a:buSzPts val="1300"/>
              <a:buChar char="●"/>
            </a:pPr>
            <a:r>
              <a:rPr lang="en"/>
              <a:t>React</a:t>
            </a:r>
            <a:endParaRPr/>
          </a:p>
          <a:p>
            <a:pPr indent="-311150" lvl="0" marL="457200" rtl="0" algn="l">
              <a:spcBef>
                <a:spcPts val="0"/>
              </a:spcBef>
              <a:spcAft>
                <a:spcPts val="0"/>
              </a:spcAft>
              <a:buSzPts val="1300"/>
              <a:buChar char="●"/>
            </a:pPr>
            <a:r>
              <a:rPr lang="en"/>
              <a:t>NodeJS</a:t>
            </a:r>
            <a:endParaRPr/>
          </a:p>
        </p:txBody>
      </p:sp>
      <p:pic>
        <p:nvPicPr>
          <p:cNvPr id="160" name="Google Shape;160;p17"/>
          <p:cNvPicPr preferRelativeResize="0"/>
          <p:nvPr/>
        </p:nvPicPr>
        <p:blipFill>
          <a:blip r:embed="rId3">
            <a:alphaModFix/>
          </a:blip>
          <a:stretch>
            <a:fillRect/>
          </a:stretch>
        </p:blipFill>
        <p:spPr>
          <a:xfrm>
            <a:off x="642950" y="1530304"/>
            <a:ext cx="3867675" cy="184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MongoDB?</a:t>
            </a:r>
            <a:endParaRPr/>
          </a:p>
        </p:txBody>
      </p:sp>
      <p:sp>
        <p:nvSpPr>
          <p:cNvPr id="166" name="Google Shape;166;p18"/>
          <p:cNvSpPr txBox="1"/>
          <p:nvPr>
            <p:ph idx="1" type="body"/>
          </p:nvPr>
        </p:nvSpPr>
        <p:spPr>
          <a:xfrm>
            <a:off x="1297500" y="1567550"/>
            <a:ext cx="7341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Flexible schema  - makes it easy to evolve and store data.</a:t>
            </a:r>
            <a:endParaRPr sz="1600"/>
          </a:p>
          <a:p>
            <a:pPr indent="-330200" lvl="0" marL="457200" rtl="0" algn="l">
              <a:spcBef>
                <a:spcPts val="0"/>
              </a:spcBef>
              <a:spcAft>
                <a:spcPts val="0"/>
              </a:spcAft>
              <a:buSzPts val="1600"/>
              <a:buAutoNum type="arabicPeriod"/>
            </a:pPr>
            <a:r>
              <a:rPr lang="en" sz="1600"/>
              <a:t>Built to scale up quickly.</a:t>
            </a:r>
            <a:endParaRPr sz="1600"/>
          </a:p>
          <a:p>
            <a:pPr indent="-330200" lvl="0" marL="457200" rtl="0" algn="l">
              <a:spcBef>
                <a:spcPts val="0"/>
              </a:spcBef>
              <a:spcAft>
                <a:spcPts val="0"/>
              </a:spcAft>
              <a:buSzPts val="1600"/>
              <a:buAutoNum type="arabicPeriod"/>
            </a:pPr>
            <a:r>
              <a:rPr lang="en" sz="1600"/>
              <a:t>Supports all the main features of modern databases such as transactions.</a:t>
            </a:r>
            <a:endParaRPr sz="1600"/>
          </a:p>
          <a:p>
            <a:pPr indent="-330200" lvl="0" marL="457200" rtl="0" algn="l">
              <a:spcBef>
                <a:spcPts val="0"/>
              </a:spcBef>
              <a:spcAft>
                <a:spcPts val="0"/>
              </a:spcAft>
              <a:buSzPts val="1600"/>
              <a:buAutoNum type="arabicPeriod"/>
            </a:pPr>
            <a:r>
              <a:rPr lang="en" sz="1600"/>
              <a:t>Open-source NoSQL database.</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ExpressJS?</a:t>
            </a:r>
            <a:endParaRPr/>
          </a:p>
        </p:txBody>
      </p:sp>
      <p:sp>
        <p:nvSpPr>
          <p:cNvPr id="172" name="Google Shape;172;p19"/>
          <p:cNvSpPr txBox="1"/>
          <p:nvPr>
            <p:ph idx="1" type="body"/>
          </p:nvPr>
        </p:nvSpPr>
        <p:spPr>
          <a:xfrm>
            <a:off x="1297500" y="1567550"/>
            <a:ext cx="7341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Used for designing and building web applications quickly and easily.</a:t>
            </a:r>
            <a:endParaRPr sz="1600"/>
          </a:p>
          <a:p>
            <a:pPr indent="-330200" lvl="0" marL="457200" rtl="0" algn="l">
              <a:spcBef>
                <a:spcPts val="0"/>
              </a:spcBef>
              <a:spcAft>
                <a:spcPts val="0"/>
              </a:spcAft>
              <a:buSzPts val="1600"/>
              <a:buAutoNum type="arabicPeriod"/>
            </a:pPr>
            <a:r>
              <a:rPr lang="en" sz="1600"/>
              <a:t>Simplicity, minimalism, flexibility, scalability are some of its characteristics and since it is made in NodeJS itself, it inherited its performance as well.</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React?</a:t>
            </a:r>
            <a:endParaRPr/>
          </a:p>
        </p:txBody>
      </p:sp>
      <p:sp>
        <p:nvSpPr>
          <p:cNvPr id="178" name="Google Shape;178;p20"/>
          <p:cNvSpPr txBox="1"/>
          <p:nvPr>
            <p:ph idx="1" type="body"/>
          </p:nvPr>
        </p:nvSpPr>
        <p:spPr>
          <a:xfrm>
            <a:off x="1297500" y="1567550"/>
            <a:ext cx="7341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Allows us to create reusable UI components.</a:t>
            </a:r>
            <a:endParaRPr sz="1600"/>
          </a:p>
          <a:p>
            <a:pPr indent="-330200" lvl="0" marL="457200" rtl="0" algn="l">
              <a:spcBef>
                <a:spcPts val="0"/>
              </a:spcBef>
              <a:spcAft>
                <a:spcPts val="0"/>
              </a:spcAft>
              <a:buSzPts val="1600"/>
              <a:buAutoNum type="arabicPeriod"/>
            </a:pPr>
            <a:r>
              <a:rPr lang="en" sz="1600"/>
              <a:t>Allows developers to create large web applications that can change data, without reloading the page.</a:t>
            </a:r>
            <a:endParaRPr sz="1600"/>
          </a:p>
          <a:p>
            <a:pPr indent="-330200" lvl="0" marL="457200" rtl="0" algn="l">
              <a:spcBef>
                <a:spcPts val="0"/>
              </a:spcBef>
              <a:spcAft>
                <a:spcPts val="0"/>
              </a:spcAft>
              <a:buSzPts val="1600"/>
              <a:buAutoNum type="arabicPeriod"/>
            </a:pPr>
            <a:r>
              <a:rPr lang="en" sz="1600"/>
              <a:t>Fast, scalable, and simple.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NodeJS?</a:t>
            </a:r>
            <a:endParaRPr/>
          </a:p>
        </p:txBody>
      </p:sp>
      <p:sp>
        <p:nvSpPr>
          <p:cNvPr id="184" name="Google Shape;184;p21"/>
          <p:cNvSpPr txBox="1"/>
          <p:nvPr>
            <p:ph idx="1" type="body"/>
          </p:nvPr>
        </p:nvSpPr>
        <p:spPr>
          <a:xfrm>
            <a:off x="1297500" y="1567550"/>
            <a:ext cx="7341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Easily employed as a server-side proxy where it can handle a large amount of simultaneous connections in a non-blocking manner.</a:t>
            </a:r>
            <a:endParaRPr sz="1600"/>
          </a:p>
          <a:p>
            <a:pPr indent="-330200" lvl="0" marL="457200" rtl="0" algn="l">
              <a:spcBef>
                <a:spcPts val="0"/>
              </a:spcBef>
              <a:spcAft>
                <a:spcPts val="0"/>
              </a:spcAft>
              <a:buSzPts val="1600"/>
              <a:buAutoNum type="arabicPeriod"/>
            </a:pPr>
            <a:r>
              <a:rPr lang="en" sz="1600"/>
              <a:t>Especially useful for proxying different services with different response times, or collecting data from multiple source points.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